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Open Sans Bold" charset="1" panose="020B0806030504020204"/>
      <p:regular r:id="rId36"/>
    </p:embeddedFont>
    <p:embeddedFont>
      <p:font typeface="Open Sans" charset="1" panose="020B0606030504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3378" y="1511754"/>
            <a:ext cx="13936152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IA2A_Agentes_Inteligentes_Projeto_FinalExército_de_um_Homem_só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02919" y="4582302"/>
            <a:ext cx="13621244" cy="261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🛠️Ferramentas Gerenciais: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🧰</a:t>
            </a:r>
            <a:r>
              <a:rPr lang="en-US" sz="4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Relatórios Personalizados:</a:t>
            </a:r>
          </a:p>
          <a:p>
            <a:pPr algn="ctr">
              <a:lnSpc>
                <a:spcPts val="75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1008" y="923925"/>
            <a:ext cx="14005983" cy="18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Agente 2: Detector de Carga Tributária</a:t>
            </a:r>
          </a:p>
          <a:p>
            <a:pPr algn="ctr">
              <a:lnSpc>
                <a:spcPts val="741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75383" y="2602509"/>
            <a:ext cx="13131403" cy="178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</a:t>
            </a:r>
            <a:r>
              <a:rPr lang="en-US" b="true" sz="3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nta carga tributaria Produtos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Saídas: Ranking de produtos com maior carga tributária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29545" y="4505059"/>
            <a:ext cx="1222890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b="true" sz="3399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 gera um relatório de analise_carga_tributaria_IA: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b="true" sz="3399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Quais produtos mais impactam a carga tributária.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b="true" sz="3399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Quais oportunidades e otimização.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6865" y="1806726"/>
            <a:ext cx="11014271" cy="6608562"/>
          </a:xfrm>
          <a:custGeom>
            <a:avLst/>
            <a:gdLst/>
            <a:ahLst/>
            <a:cxnLst/>
            <a:rect r="r" b="b" t="t" l="l"/>
            <a:pathLst>
              <a:path h="6608562" w="11014271">
                <a:moveTo>
                  <a:pt x="0" y="0"/>
                </a:moveTo>
                <a:lnTo>
                  <a:pt x="11014270" y="0"/>
                </a:lnTo>
                <a:lnTo>
                  <a:pt x="11014270" y="6608562"/>
                </a:lnTo>
                <a:lnTo>
                  <a:pt x="0" y="660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2018" y="514924"/>
            <a:ext cx="11823964" cy="164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3"/>
              </a:lnSpc>
            </a:pPr>
            <a:r>
              <a:rPr lang="en-US" b="true" sz="4488">
                <a:solidFill>
                  <a:srgbClr val="57BF7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</a:t>
            </a:r>
            <a:r>
              <a:rPr lang="en-US" b="true" sz="4488">
                <a:solidFill>
                  <a:srgbClr val="57BF7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ráfico top 10 produtos x carga tributária</a:t>
            </a:r>
          </a:p>
          <a:p>
            <a:pPr algn="ctr">
              <a:lnSpc>
                <a:spcPts val="698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055" y="1443796"/>
            <a:ext cx="15415433" cy="7399408"/>
          </a:xfrm>
          <a:custGeom>
            <a:avLst/>
            <a:gdLst/>
            <a:ahLst/>
            <a:cxnLst/>
            <a:rect r="r" b="b" t="t" l="l"/>
            <a:pathLst>
              <a:path h="7399408" w="15415433">
                <a:moveTo>
                  <a:pt x="0" y="0"/>
                </a:moveTo>
                <a:lnTo>
                  <a:pt x="15415433" y="0"/>
                </a:lnTo>
                <a:lnTo>
                  <a:pt x="15415433" y="7399408"/>
                </a:lnTo>
                <a:lnTo>
                  <a:pt x="0" y="739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0055" y="306370"/>
            <a:ext cx="15647890" cy="92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0"/>
              </a:lnSpc>
            </a:pPr>
            <a:r>
              <a:rPr lang="en-US" b="true" sz="5414">
                <a:solidFill>
                  <a:srgbClr val="FBD15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 - Identificou  Produtos Alta Carga Tributos.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1044" y="933450"/>
            <a:ext cx="1428591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Age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 3 : Monitor Oportunidades Fiscal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479079" y="2205569"/>
            <a:ext cx="14780221" cy="582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apontar oportunidades fiscais </a:t>
            </a:r>
          </a:p>
          <a:p>
            <a:pPr algn="l">
              <a:lnSpc>
                <a:spcPts val="5600"/>
              </a:lnSpc>
            </a:pP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Apontar riscos fiscais</a:t>
            </a:r>
          </a:p>
          <a:p>
            <a:pPr algn="l">
              <a:lnSpc>
                <a:spcPts val="5600"/>
              </a:lnSpc>
            </a:pP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IA Gemma + LangChain </a:t>
            </a:r>
          </a:p>
          <a:p>
            <a:pPr algn="l">
              <a:lnSpc>
                <a:spcPts val="5600"/>
              </a:lnSpc>
            </a:pP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Salva os gráficos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3627" y="369496"/>
            <a:ext cx="14200745" cy="8888804"/>
          </a:xfrm>
          <a:custGeom>
            <a:avLst/>
            <a:gdLst/>
            <a:ahLst/>
            <a:cxnLst/>
            <a:rect r="r" b="b" t="t" l="l"/>
            <a:pathLst>
              <a:path h="8888804" w="14200745">
                <a:moveTo>
                  <a:pt x="0" y="0"/>
                </a:moveTo>
                <a:lnTo>
                  <a:pt x="14200746" y="0"/>
                </a:lnTo>
                <a:lnTo>
                  <a:pt x="14200746" y="8888804"/>
                </a:lnTo>
                <a:lnTo>
                  <a:pt x="0" y="88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98257" y="3927443"/>
            <a:ext cx="5205709" cy="212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780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</a:t>
            </a:r>
            <a:r>
              <a:rPr lang="en-US" b="true" sz="2780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ráfico Oportunidades</a:t>
            </a:r>
          </a:p>
          <a:p>
            <a:pPr algn="l" marL="600393" indent="-300197" lvl="1">
              <a:lnSpc>
                <a:spcPts val="3893"/>
              </a:lnSpc>
              <a:buFont typeface="Arial"/>
              <a:buChar char="•"/>
            </a:pPr>
            <a:r>
              <a:rPr lang="en-US" b="true" sz="2780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Produtos Monofásico</a:t>
            </a:r>
          </a:p>
          <a:p>
            <a:pPr algn="l" marL="600393" indent="-300197" lvl="1">
              <a:lnSpc>
                <a:spcPts val="3893"/>
              </a:lnSpc>
              <a:buFont typeface="Arial"/>
              <a:buChar char="•"/>
            </a:pPr>
            <a:r>
              <a:rPr lang="en-US" b="true" sz="2780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Icms reduzido </a:t>
            </a:r>
          </a:p>
          <a:p>
            <a:pPr algn="ctr">
              <a:lnSpc>
                <a:spcPts val="5471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6334" y="401262"/>
            <a:ext cx="10790026" cy="8645946"/>
          </a:xfrm>
          <a:custGeom>
            <a:avLst/>
            <a:gdLst/>
            <a:ahLst/>
            <a:cxnLst/>
            <a:rect r="r" b="b" t="t" l="l"/>
            <a:pathLst>
              <a:path h="8645946" w="10790026">
                <a:moveTo>
                  <a:pt x="0" y="0"/>
                </a:moveTo>
                <a:lnTo>
                  <a:pt x="10790026" y="0"/>
                </a:lnTo>
                <a:lnTo>
                  <a:pt x="10790026" y="8645946"/>
                </a:lnTo>
                <a:lnTo>
                  <a:pt x="0" y="864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22" r="0" b="-194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3382" y="4882454"/>
            <a:ext cx="2288333" cy="2288333"/>
          </a:xfrm>
          <a:custGeom>
            <a:avLst/>
            <a:gdLst/>
            <a:ahLst/>
            <a:cxnLst/>
            <a:rect r="r" b="b" t="t" l="l"/>
            <a:pathLst>
              <a:path h="2288333" w="2288333">
                <a:moveTo>
                  <a:pt x="0" y="0"/>
                </a:moveTo>
                <a:lnTo>
                  <a:pt x="2288333" y="0"/>
                </a:lnTo>
                <a:lnTo>
                  <a:pt x="2288333" y="2288332"/>
                </a:lnTo>
                <a:lnTo>
                  <a:pt x="0" y="228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0068" y="3738287"/>
            <a:ext cx="2288333" cy="2288333"/>
          </a:xfrm>
          <a:custGeom>
            <a:avLst/>
            <a:gdLst/>
            <a:ahLst/>
            <a:cxnLst/>
            <a:rect r="r" b="b" t="t" l="l"/>
            <a:pathLst>
              <a:path h="2288333" w="2288333">
                <a:moveTo>
                  <a:pt x="0" y="0"/>
                </a:moveTo>
                <a:lnTo>
                  <a:pt x="2288332" y="0"/>
                </a:lnTo>
                <a:lnTo>
                  <a:pt x="2288332" y="2288333"/>
                </a:lnTo>
                <a:lnTo>
                  <a:pt x="0" y="2288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146" y="1963680"/>
            <a:ext cx="15759708" cy="6069539"/>
          </a:xfrm>
          <a:custGeom>
            <a:avLst/>
            <a:gdLst/>
            <a:ahLst/>
            <a:cxnLst/>
            <a:rect r="r" b="b" t="t" l="l"/>
            <a:pathLst>
              <a:path h="6069539" w="15759708">
                <a:moveTo>
                  <a:pt x="0" y="0"/>
                </a:moveTo>
                <a:lnTo>
                  <a:pt x="15759708" y="0"/>
                </a:lnTo>
                <a:lnTo>
                  <a:pt x="15759708" y="6069539"/>
                </a:lnTo>
                <a:lnTo>
                  <a:pt x="0" y="60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755" y="747466"/>
            <a:ext cx="1660849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IA- A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nálise Fiscal Detalhada + Recomendações.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0222" y="5143500"/>
            <a:ext cx="13707555" cy="1229872"/>
          </a:xfrm>
          <a:custGeom>
            <a:avLst/>
            <a:gdLst/>
            <a:ahLst/>
            <a:cxnLst/>
            <a:rect r="r" b="b" t="t" l="l"/>
            <a:pathLst>
              <a:path h="1229872" w="13707555">
                <a:moveTo>
                  <a:pt x="0" y="0"/>
                </a:moveTo>
                <a:lnTo>
                  <a:pt x="13707556" y="0"/>
                </a:lnTo>
                <a:lnTo>
                  <a:pt x="13707556" y="1229872"/>
                </a:lnTo>
                <a:lnTo>
                  <a:pt x="0" y="122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642" b="-1281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8232" y="614661"/>
            <a:ext cx="16311535" cy="262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📊 Meta</a:t>
            </a:r>
            <a:r>
              <a:rPr lang="en-US" b="true" sz="5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e Crescimento.</a:t>
            </a:r>
          </a:p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Empresa pretende crescer 20% faturamento</a:t>
            </a:r>
          </a:p>
          <a:p>
            <a:pPr algn="ctr">
              <a:lnSpc>
                <a:spcPts val="79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955405" y="2527998"/>
            <a:ext cx="10105573" cy="234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3"/>
              </a:lnSpc>
            </a:pPr>
          </a:p>
          <a:p>
            <a:pPr algn="l" marL="530338" indent="-265169" lvl="1">
              <a:lnSpc>
                <a:spcPts val="3438"/>
              </a:lnSpc>
              <a:buFont typeface="Arial"/>
              <a:buChar char="•"/>
            </a:pPr>
            <a:r>
              <a:rPr lang="en-US" b="true" sz="24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Projeção de faturamento próximos 12 meses (20%) Aumento</a:t>
            </a:r>
          </a:p>
          <a:p>
            <a:pPr algn="l" marL="530338" indent="-265169" lvl="1">
              <a:lnSpc>
                <a:spcPts val="3438"/>
              </a:lnSpc>
              <a:buFont typeface="Arial"/>
              <a:buChar char="•"/>
            </a:pPr>
            <a:r>
              <a:rPr lang="en-US" b="true" sz="24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Estimar novos custos fixos e variáveis </a:t>
            </a:r>
          </a:p>
          <a:p>
            <a:pPr algn="l" marL="530338" indent="-265169" lvl="1">
              <a:lnSpc>
                <a:spcPts val="3438"/>
              </a:lnSpc>
              <a:buFont typeface="Arial"/>
              <a:buChar char="•"/>
            </a:pPr>
            <a:r>
              <a:rPr lang="en-US" b="true" sz="24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Lucro projetado estimado</a:t>
            </a:r>
          </a:p>
          <a:p>
            <a:pPr algn="ctr">
              <a:lnSpc>
                <a:spcPts val="4506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970" y="2718931"/>
            <a:ext cx="5941804" cy="5687361"/>
          </a:xfrm>
          <a:custGeom>
            <a:avLst/>
            <a:gdLst/>
            <a:ahLst/>
            <a:cxnLst/>
            <a:rect r="r" b="b" t="t" l="l"/>
            <a:pathLst>
              <a:path h="5687361" w="5941804">
                <a:moveTo>
                  <a:pt x="0" y="0"/>
                </a:moveTo>
                <a:lnTo>
                  <a:pt x="5941804" y="0"/>
                </a:lnTo>
                <a:lnTo>
                  <a:pt x="5941804" y="5687361"/>
                </a:lnTo>
                <a:lnTo>
                  <a:pt x="0" y="5687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11" t="0" r="-284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4568" y="2718931"/>
            <a:ext cx="9206172" cy="1094743"/>
          </a:xfrm>
          <a:custGeom>
            <a:avLst/>
            <a:gdLst/>
            <a:ahLst/>
            <a:cxnLst/>
            <a:rect r="r" b="b" t="t" l="l"/>
            <a:pathLst>
              <a:path h="1094743" w="9206172">
                <a:moveTo>
                  <a:pt x="0" y="0"/>
                </a:moveTo>
                <a:lnTo>
                  <a:pt x="9206172" y="0"/>
                </a:lnTo>
                <a:lnTo>
                  <a:pt x="9206172" y="1094743"/>
                </a:lnTo>
                <a:lnTo>
                  <a:pt x="0" y="1094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488" r="-100087" b="-4025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2162" y="3899639"/>
            <a:ext cx="2859513" cy="5011035"/>
          </a:xfrm>
          <a:custGeom>
            <a:avLst/>
            <a:gdLst/>
            <a:ahLst/>
            <a:cxnLst/>
            <a:rect r="r" b="b" t="t" l="l"/>
            <a:pathLst>
              <a:path h="5011035" w="2859513">
                <a:moveTo>
                  <a:pt x="0" y="0"/>
                </a:moveTo>
                <a:lnTo>
                  <a:pt x="2859513" y="0"/>
                </a:lnTo>
                <a:lnTo>
                  <a:pt x="2859513" y="5011035"/>
                </a:lnTo>
                <a:lnTo>
                  <a:pt x="0" y="5011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61" t="-3644" r="-4378" b="-50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3288" y="3813674"/>
            <a:ext cx="2440909" cy="5257985"/>
          </a:xfrm>
          <a:custGeom>
            <a:avLst/>
            <a:gdLst/>
            <a:ahLst/>
            <a:cxnLst/>
            <a:rect r="r" b="b" t="t" l="l"/>
            <a:pathLst>
              <a:path h="5257985" w="2440909">
                <a:moveTo>
                  <a:pt x="0" y="0"/>
                </a:moveTo>
                <a:lnTo>
                  <a:pt x="2440909" y="0"/>
                </a:lnTo>
                <a:lnTo>
                  <a:pt x="2440909" y="5257985"/>
                </a:lnTo>
                <a:lnTo>
                  <a:pt x="0" y="5257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8278" y="511988"/>
            <a:ext cx="1151144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Agente 4 : Analise Crescimento.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93169" y="1435913"/>
            <a:ext cx="43294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Dad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0232" y="324628"/>
            <a:ext cx="79275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nalise Resumo IA.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39271"/>
            <a:ext cx="9025046" cy="280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154" indent="-240077" lvl="1">
              <a:lnSpc>
                <a:spcPts val="3113"/>
              </a:lnSpc>
              <a:buFont typeface="Arial"/>
              <a:buChar char="•"/>
            </a:pP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 também gerou estudo estratégico </a:t>
            </a:r>
          </a:p>
          <a:p>
            <a:pPr algn="l" marL="480154" indent="-240077" lvl="1">
              <a:lnSpc>
                <a:spcPts val="3113"/>
              </a:lnSpc>
              <a:buFont typeface="Arial"/>
              <a:buChar char="•"/>
            </a:pP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Utilizou RAG WEB fontes externas </a:t>
            </a:r>
          </a:p>
          <a:p>
            <a:pPr algn="l" marL="480154" indent="-240077" lvl="1">
              <a:lnSpc>
                <a:spcPts val="3113"/>
              </a:lnSpc>
              <a:buFont typeface="Arial"/>
              <a:buChar char="•"/>
            </a:pP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IBPT (carga tributária, NCM/NBS)</a:t>
            </a:r>
          </a:p>
          <a:p>
            <a:pPr algn="l" marL="480154" indent="-240077" lvl="1">
              <a:lnSpc>
                <a:spcPts val="3113"/>
              </a:lnSpc>
              <a:buFont typeface="Arial"/>
              <a:buChar char="•"/>
            </a:pP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Agência Brasil e CNN Brasil (notícias econômicas e setoriais)</a:t>
            </a:r>
          </a:p>
          <a:p>
            <a:pPr algn="l" marL="480154" indent="-240077" lvl="1">
              <a:lnSpc>
                <a:spcPts val="3113"/>
              </a:lnSpc>
              <a:buFont typeface="Arial"/>
              <a:buChar char="•"/>
            </a:pP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tendências no setor de eletrônicos)</a:t>
            </a:r>
          </a:p>
          <a:p>
            <a:pPr algn="l" marL="480154" indent="-240077" lvl="1">
              <a:lnSpc>
                <a:spcPts val="3113"/>
              </a:lnSpc>
              <a:buFont typeface="Arial"/>
              <a:buChar char="•"/>
            </a:pPr>
            <a:r>
              <a:rPr lang="en-US" b="true" sz="222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Associações do setor (ABINEE, ANOTEC)</a:t>
            </a:r>
          </a:p>
          <a:p>
            <a:pPr algn="l">
              <a:lnSpc>
                <a:spcPts val="387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131087"/>
            <a:ext cx="16085375" cy="5127213"/>
          </a:xfrm>
          <a:custGeom>
            <a:avLst/>
            <a:gdLst/>
            <a:ahLst/>
            <a:cxnLst/>
            <a:rect r="r" b="b" t="t" l="l"/>
            <a:pathLst>
              <a:path h="5127213" w="16085375">
                <a:moveTo>
                  <a:pt x="0" y="0"/>
                </a:moveTo>
                <a:lnTo>
                  <a:pt x="16085375" y="0"/>
                </a:lnTo>
                <a:lnTo>
                  <a:pt x="16085375" y="5127213"/>
                </a:lnTo>
                <a:lnTo>
                  <a:pt x="0" y="5127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8907" y="2614185"/>
            <a:ext cx="13770186" cy="6644115"/>
          </a:xfrm>
          <a:custGeom>
            <a:avLst/>
            <a:gdLst/>
            <a:ahLst/>
            <a:cxnLst/>
            <a:rect r="r" b="b" t="t" l="l"/>
            <a:pathLst>
              <a:path h="6644115" w="13770186">
                <a:moveTo>
                  <a:pt x="0" y="0"/>
                </a:moveTo>
                <a:lnTo>
                  <a:pt x="13770186" y="0"/>
                </a:lnTo>
                <a:lnTo>
                  <a:pt x="13770186" y="6644115"/>
                </a:lnTo>
                <a:lnTo>
                  <a:pt x="0" y="664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5940" y="756513"/>
            <a:ext cx="12116121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😣Dores Empreendedores </a:t>
            </a: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Tributação + Gestão e Planejamento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0282" y="1417404"/>
            <a:ext cx="14087435" cy="8223540"/>
          </a:xfrm>
          <a:custGeom>
            <a:avLst/>
            <a:gdLst/>
            <a:ahLst/>
            <a:cxnLst/>
            <a:rect r="r" b="b" t="t" l="l"/>
            <a:pathLst>
              <a:path h="8223540" w="14087435">
                <a:moveTo>
                  <a:pt x="0" y="0"/>
                </a:moveTo>
                <a:lnTo>
                  <a:pt x="14087436" y="0"/>
                </a:lnTo>
                <a:lnTo>
                  <a:pt x="14087436" y="8223540"/>
                </a:lnTo>
                <a:lnTo>
                  <a:pt x="0" y="822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51275" y="253294"/>
            <a:ext cx="1058545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🧩 IA- Gráfico 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ainel Estratégico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40476" y="2939123"/>
            <a:ext cx="8467909" cy="6319177"/>
          </a:xfrm>
          <a:custGeom>
            <a:avLst/>
            <a:gdLst/>
            <a:ahLst/>
            <a:cxnLst/>
            <a:rect r="r" b="b" t="t" l="l"/>
            <a:pathLst>
              <a:path h="6319177" w="8467909">
                <a:moveTo>
                  <a:pt x="0" y="0"/>
                </a:moveTo>
                <a:lnTo>
                  <a:pt x="8467909" y="0"/>
                </a:lnTo>
                <a:lnTo>
                  <a:pt x="8467909" y="6319177"/>
                </a:lnTo>
                <a:lnTo>
                  <a:pt x="0" y="631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4364" y="2939123"/>
            <a:ext cx="8439636" cy="6319177"/>
          </a:xfrm>
          <a:custGeom>
            <a:avLst/>
            <a:gdLst/>
            <a:ahLst/>
            <a:cxnLst/>
            <a:rect r="r" b="b" t="t" l="l"/>
            <a:pathLst>
              <a:path h="6319177" w="8439636">
                <a:moveTo>
                  <a:pt x="0" y="0"/>
                </a:moveTo>
                <a:lnTo>
                  <a:pt x="8439636" y="0"/>
                </a:lnTo>
                <a:lnTo>
                  <a:pt x="8439636" y="6319177"/>
                </a:lnTo>
                <a:lnTo>
                  <a:pt x="0" y="631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0988" y="448008"/>
            <a:ext cx="1108035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🧩 IA-  Agente 5 - Supervisor Vendas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7200" y="1988518"/>
            <a:ext cx="801396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 MERCADORIA VENDIDA  “CAPITAL GIRO”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04223" y="1988518"/>
            <a:ext cx="641548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ACOMPANHAMENTO METAS  VENDAS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4644" y="1667032"/>
            <a:ext cx="12171443" cy="6952937"/>
          </a:xfrm>
          <a:custGeom>
            <a:avLst/>
            <a:gdLst/>
            <a:ahLst/>
            <a:cxnLst/>
            <a:rect r="r" b="b" t="t" l="l"/>
            <a:pathLst>
              <a:path h="6952937" w="12171443">
                <a:moveTo>
                  <a:pt x="0" y="0"/>
                </a:moveTo>
                <a:lnTo>
                  <a:pt x="12171443" y="0"/>
                </a:lnTo>
                <a:lnTo>
                  <a:pt x="12171443" y="6952936"/>
                </a:lnTo>
                <a:lnTo>
                  <a:pt x="0" y="6952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8939" y="466654"/>
            <a:ext cx="14822853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IA- Meta Faturamento e Plano de Capital de Giro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8185" y="528002"/>
            <a:ext cx="9151630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🧠Agente 6 - G</a:t>
            </a:r>
            <a:r>
              <a:rPr lang="en-US" b="true" sz="5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ráficos_KPIs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35651" y="1735692"/>
            <a:ext cx="11358368" cy="433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</a:t>
            </a:r>
            <a:r>
              <a:rPr lang="en-US" b="true" sz="36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ráficos com valores visíveis em cada coluna:</a:t>
            </a:r>
          </a:p>
          <a:p>
            <a:pPr algn="l" marL="1555677" indent="-518559" lvl="2">
              <a:lnSpc>
                <a:spcPts val="5043"/>
              </a:lnSpc>
              <a:buFont typeface="Arial"/>
              <a:buChar char="⚬"/>
            </a:pPr>
            <a:r>
              <a:rPr lang="en-US" b="true" sz="36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Margem por produto</a:t>
            </a:r>
          </a:p>
          <a:p>
            <a:pPr algn="l" marL="1555677" indent="-518559" lvl="2">
              <a:lnSpc>
                <a:spcPts val="5043"/>
              </a:lnSpc>
              <a:buFont typeface="Arial"/>
              <a:buChar char="⚬"/>
            </a:pPr>
            <a:r>
              <a:rPr lang="en-US" b="true" sz="36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Crescimento setorial por produto</a:t>
            </a:r>
          </a:p>
          <a:p>
            <a:pPr algn="l" marL="1555677" indent="-518559" lvl="2">
              <a:lnSpc>
                <a:spcPts val="5043"/>
              </a:lnSpc>
              <a:buFont typeface="Arial"/>
              <a:buChar char="⚬"/>
            </a:pPr>
            <a:r>
              <a:rPr lang="en-US" b="true" sz="36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Indicadores econômicos</a:t>
            </a:r>
          </a:p>
          <a:p>
            <a:pPr algn="l" marL="1555677" indent="-518559" lvl="2">
              <a:lnSpc>
                <a:spcPts val="5043"/>
              </a:lnSpc>
              <a:buFont typeface="Arial"/>
              <a:buChar char="⚬"/>
            </a:pPr>
            <a:r>
              <a:rPr lang="en-US" b="true" sz="36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Concorrência Produtos x Mercado.</a:t>
            </a:r>
          </a:p>
          <a:p>
            <a:pPr algn="l">
              <a:lnSpc>
                <a:spcPts val="5043"/>
              </a:lnSpc>
            </a:pPr>
          </a:p>
          <a:p>
            <a:pPr algn="l">
              <a:lnSpc>
                <a:spcPts val="426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943742" y="5626359"/>
            <a:ext cx="10400516" cy="3270589"/>
          </a:xfrm>
          <a:custGeom>
            <a:avLst/>
            <a:gdLst/>
            <a:ahLst/>
            <a:cxnLst/>
            <a:rect r="r" b="b" t="t" l="l"/>
            <a:pathLst>
              <a:path h="3270589" w="10400516">
                <a:moveTo>
                  <a:pt x="0" y="0"/>
                </a:moveTo>
                <a:lnTo>
                  <a:pt x="10400516" y="0"/>
                </a:lnTo>
                <a:lnTo>
                  <a:pt x="10400516" y="3270589"/>
                </a:lnTo>
                <a:lnTo>
                  <a:pt x="0" y="3270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31" r="0" b="-896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892" y="341459"/>
            <a:ext cx="7657620" cy="4594572"/>
          </a:xfrm>
          <a:custGeom>
            <a:avLst/>
            <a:gdLst/>
            <a:ahLst/>
            <a:cxnLst/>
            <a:rect r="r" b="b" t="t" l="l"/>
            <a:pathLst>
              <a:path h="4594572" w="7657620">
                <a:moveTo>
                  <a:pt x="0" y="0"/>
                </a:moveTo>
                <a:lnTo>
                  <a:pt x="7657620" y="0"/>
                </a:lnTo>
                <a:lnTo>
                  <a:pt x="7657620" y="4594572"/>
                </a:lnTo>
                <a:lnTo>
                  <a:pt x="0" y="459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7139" y="341459"/>
            <a:ext cx="7657620" cy="4594572"/>
          </a:xfrm>
          <a:custGeom>
            <a:avLst/>
            <a:gdLst/>
            <a:ahLst/>
            <a:cxnLst/>
            <a:rect r="r" b="b" t="t" l="l"/>
            <a:pathLst>
              <a:path h="4594572" w="7657620">
                <a:moveTo>
                  <a:pt x="0" y="0"/>
                </a:moveTo>
                <a:lnTo>
                  <a:pt x="7657620" y="0"/>
                </a:lnTo>
                <a:lnTo>
                  <a:pt x="7657620" y="4594572"/>
                </a:lnTo>
                <a:lnTo>
                  <a:pt x="0" y="4594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9892" y="5455984"/>
            <a:ext cx="7657620" cy="4594572"/>
          </a:xfrm>
          <a:custGeom>
            <a:avLst/>
            <a:gdLst/>
            <a:ahLst/>
            <a:cxnLst/>
            <a:rect r="r" b="b" t="t" l="l"/>
            <a:pathLst>
              <a:path h="4594572" w="7657620">
                <a:moveTo>
                  <a:pt x="0" y="0"/>
                </a:moveTo>
                <a:lnTo>
                  <a:pt x="7657620" y="0"/>
                </a:lnTo>
                <a:lnTo>
                  <a:pt x="7657620" y="4594572"/>
                </a:lnTo>
                <a:lnTo>
                  <a:pt x="0" y="4594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09868" y="5392956"/>
            <a:ext cx="7452161" cy="4657601"/>
          </a:xfrm>
          <a:custGeom>
            <a:avLst/>
            <a:gdLst/>
            <a:ahLst/>
            <a:cxnLst/>
            <a:rect r="r" b="b" t="t" l="l"/>
            <a:pathLst>
              <a:path h="4657601" w="7452161">
                <a:moveTo>
                  <a:pt x="0" y="0"/>
                </a:moveTo>
                <a:lnTo>
                  <a:pt x="7452161" y="0"/>
                </a:lnTo>
                <a:lnTo>
                  <a:pt x="7452161" y="4657600"/>
                </a:lnTo>
                <a:lnTo>
                  <a:pt x="0" y="4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3488" y="3696295"/>
            <a:ext cx="2257232" cy="47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b="true" sz="282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Crescimento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12014" y="3535273"/>
            <a:ext cx="1771701" cy="81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b="true" sz="2356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Margem Produto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62104" y="8707603"/>
            <a:ext cx="1867525" cy="7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b="true" sz="212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Concorrência Produto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4290" y="6122222"/>
            <a:ext cx="2971658" cy="9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b="true" sz="25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Indicadores Econômicos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9110" y="684485"/>
            <a:ext cx="916978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erramentas e Automação.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897803" y="1794509"/>
            <a:ext cx="10492395" cy="267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0"/>
              </a:lnSpc>
            </a:pPr>
            <a:r>
              <a:rPr lang="en-US" sz="383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📱 Bot </a:t>
            </a:r>
            <a:r>
              <a:rPr lang="en-US" b="true" sz="38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Telegram</a:t>
            </a:r>
          </a:p>
          <a:p>
            <a:pPr algn="just">
              <a:lnSpc>
                <a:spcPts val="5370"/>
              </a:lnSpc>
            </a:pPr>
            <a:r>
              <a:rPr lang="en-US" b="true" sz="38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 Etapa do projeto envio avisos.</a:t>
            </a:r>
          </a:p>
          <a:p>
            <a:pPr algn="just">
              <a:lnSpc>
                <a:spcPts val="5370"/>
              </a:lnSpc>
            </a:pPr>
            <a:r>
              <a:rPr lang="en-US" b="true" sz="38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Contador ou Empreendedor</a:t>
            </a:r>
          </a:p>
          <a:p>
            <a:pPr algn="just">
              <a:lnSpc>
                <a:spcPts val="537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897803" y="4259295"/>
            <a:ext cx="11153702" cy="476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3626" indent="-326813" lvl="1">
              <a:lnSpc>
                <a:spcPts val="5812"/>
              </a:lnSpc>
              <a:buFont typeface="Arial"/>
              <a:buChar char="•"/>
            </a:pPr>
            <a:r>
              <a:rPr lang="en-US" sz="3027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027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IA gera o conteúdo e o gráfico</a:t>
            </a:r>
          </a:p>
          <a:p>
            <a:pPr algn="just" marL="653626" indent="-326813" lvl="1">
              <a:lnSpc>
                <a:spcPts val="5812"/>
              </a:lnSpc>
              <a:buFont typeface="Arial"/>
              <a:buChar char="•"/>
            </a:pPr>
            <a:r>
              <a:rPr lang="en-US" sz="3027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Tudo é salvo na pasta Projeto_Final_IA2A</a:t>
            </a:r>
          </a:p>
          <a:p>
            <a:pPr algn="just" marL="653626" indent="-326813" lvl="1">
              <a:lnSpc>
                <a:spcPts val="5812"/>
              </a:lnSpc>
              <a:buFont typeface="Arial"/>
              <a:buChar char="•"/>
            </a:pPr>
            <a:r>
              <a:rPr lang="en-US" sz="3027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Script orquestra envio para o gestor ou contador </a:t>
            </a:r>
          </a:p>
          <a:p>
            <a:pPr algn="just" marL="653626" indent="-326813" lvl="1">
              <a:lnSpc>
                <a:spcPts val="5812"/>
              </a:lnSpc>
              <a:buFont typeface="Arial"/>
              <a:buChar char="•"/>
            </a:pPr>
            <a:r>
              <a:rPr lang="en-US" sz="3027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O Sr. João recebe o texto e o gráfico no Bot do Telegram automaticamente</a:t>
            </a:r>
          </a:p>
          <a:p>
            <a:pPr algn="l">
              <a:lnSpc>
                <a:spcPts val="4238"/>
              </a:lnSpc>
            </a:pPr>
          </a:p>
          <a:p>
            <a:pPr algn="l">
              <a:lnSpc>
                <a:spcPts val="4238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363" y="160706"/>
            <a:ext cx="17599273" cy="9965588"/>
          </a:xfrm>
          <a:custGeom>
            <a:avLst/>
            <a:gdLst/>
            <a:ahLst/>
            <a:cxnLst/>
            <a:rect r="r" b="b" t="t" l="l"/>
            <a:pathLst>
              <a:path h="9965588" w="17599273">
                <a:moveTo>
                  <a:pt x="0" y="0"/>
                </a:moveTo>
                <a:lnTo>
                  <a:pt x="17599274" y="0"/>
                </a:lnTo>
                <a:lnTo>
                  <a:pt x="17599274" y="9965588"/>
                </a:lnTo>
                <a:lnTo>
                  <a:pt x="0" y="996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6659" y="0"/>
            <a:ext cx="8335206" cy="10287000"/>
          </a:xfrm>
          <a:custGeom>
            <a:avLst/>
            <a:gdLst/>
            <a:ahLst/>
            <a:cxnLst/>
            <a:rect r="r" b="b" t="t" l="l"/>
            <a:pathLst>
              <a:path h="10287000" w="8335206">
                <a:moveTo>
                  <a:pt x="0" y="0"/>
                </a:moveTo>
                <a:lnTo>
                  <a:pt x="8335206" y="0"/>
                </a:lnTo>
                <a:lnTo>
                  <a:pt x="8335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" t="-317" r="-3942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8639" y="213868"/>
            <a:ext cx="15470034" cy="10073132"/>
          </a:xfrm>
          <a:custGeom>
            <a:avLst/>
            <a:gdLst/>
            <a:ahLst/>
            <a:cxnLst/>
            <a:rect r="r" b="b" t="t" l="l"/>
            <a:pathLst>
              <a:path h="10073132" w="15470034">
                <a:moveTo>
                  <a:pt x="0" y="0"/>
                </a:moveTo>
                <a:lnTo>
                  <a:pt x="15470034" y="0"/>
                </a:lnTo>
                <a:lnTo>
                  <a:pt x="15470034" y="10073132"/>
                </a:lnTo>
                <a:lnTo>
                  <a:pt x="0" y="1007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" t="0" r="-4850" b="-1354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2706" y="448857"/>
            <a:ext cx="800258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🧱 CHAT 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 INTERATIVO.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630816" y="1532515"/>
            <a:ext cx="13026369" cy="8229600"/>
          </a:xfrm>
          <a:custGeom>
            <a:avLst/>
            <a:gdLst/>
            <a:ahLst/>
            <a:cxnLst/>
            <a:rect r="r" b="b" t="t" l="l"/>
            <a:pathLst>
              <a:path h="8229600" w="13026369">
                <a:moveTo>
                  <a:pt x="0" y="0"/>
                </a:moveTo>
                <a:lnTo>
                  <a:pt x="13026368" y="0"/>
                </a:lnTo>
                <a:lnTo>
                  <a:pt x="13026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25" r="0" b="-312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3986" y="1495665"/>
            <a:ext cx="14801022" cy="519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Dado</a:t>
            </a:r>
            <a:r>
              <a:rPr lang="en-US" b="true" sz="6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  <a:p>
            <a:pPr algn="ctr">
              <a:lnSpc>
                <a:spcPts val="7699"/>
              </a:lnSpc>
            </a:pPr>
          </a:p>
          <a:p>
            <a:pPr algn="just">
              <a:lnSpc>
                <a:spcPts val="6160"/>
              </a:lnSpc>
            </a:pPr>
            <a:r>
              <a:rPr lang="en-US" b="true" sz="4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🟢 Tratamento  Dados Brutos Python Puro</a:t>
            </a:r>
          </a:p>
          <a:p>
            <a:pPr algn="just" marL="1899928" indent="-633309" lvl="2">
              <a:lnSpc>
                <a:spcPts val="6160"/>
              </a:lnSpc>
              <a:buFont typeface="Arial"/>
              <a:buChar char="⚬"/>
            </a:pPr>
            <a:r>
              <a:rPr lang="en-US" b="true" sz="4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Limpeza e padronização de informações</a:t>
            </a:r>
          </a:p>
          <a:p>
            <a:pPr algn="just" marL="1899928" indent="-633309" lvl="2">
              <a:lnSpc>
                <a:spcPts val="6160"/>
              </a:lnSpc>
              <a:buFont typeface="Arial"/>
              <a:buChar char="⚬"/>
            </a:pPr>
            <a:r>
              <a:rPr lang="en-US" b="true" sz="4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Preparação para análise estratégica</a:t>
            </a:r>
          </a:p>
          <a:p>
            <a:pPr algn="just">
              <a:lnSpc>
                <a:spcPts val="616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2456" y="174655"/>
            <a:ext cx="13323088" cy="9937690"/>
          </a:xfrm>
          <a:custGeom>
            <a:avLst/>
            <a:gdLst/>
            <a:ahLst/>
            <a:cxnLst/>
            <a:rect r="r" b="b" t="t" l="l"/>
            <a:pathLst>
              <a:path h="9937690" w="13323088">
                <a:moveTo>
                  <a:pt x="0" y="0"/>
                </a:moveTo>
                <a:lnTo>
                  <a:pt x="13323088" y="0"/>
                </a:lnTo>
                <a:lnTo>
                  <a:pt x="13323088" y="9937690"/>
                </a:lnTo>
                <a:lnTo>
                  <a:pt x="0" y="993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483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26133"/>
            <a:ext cx="18288000" cy="7360867"/>
          </a:xfrm>
          <a:custGeom>
            <a:avLst/>
            <a:gdLst/>
            <a:ahLst/>
            <a:cxnLst/>
            <a:rect r="r" b="b" t="t" l="l"/>
            <a:pathLst>
              <a:path h="7360867" w="18288000">
                <a:moveTo>
                  <a:pt x="0" y="0"/>
                </a:moveTo>
                <a:lnTo>
                  <a:pt x="18288000" y="0"/>
                </a:lnTo>
                <a:lnTo>
                  <a:pt x="18288000" y="7360867"/>
                </a:lnTo>
                <a:lnTo>
                  <a:pt x="0" y="736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6" t="-17569" r="-2536" b="-5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3443" y="70757"/>
            <a:ext cx="15941115" cy="458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Dados Tratados Organizados: </a:t>
            </a:r>
          </a:p>
          <a:p>
            <a:pPr algn="ctr">
              <a:lnSpc>
                <a:spcPts val="5459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CFOP,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NCM,CST,ICMS,ST,PIS E COFINS.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VALORES UNITÁRIOS E TOTAIS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ESTADOS E MUNICÍPIOS &gt; DESITNO.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8646" y="1582557"/>
            <a:ext cx="12829592" cy="594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39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💰RESULTADOS DADOS NÚMEROS CONSOLIDADOS.</a:t>
            </a:r>
          </a:p>
          <a:p>
            <a:pPr algn="ctr">
              <a:lnSpc>
                <a:spcPts val="4269"/>
              </a:lnSpc>
            </a:pPr>
          </a:p>
          <a:p>
            <a:pPr algn="l" marL="726017" indent="-363008" lvl="1">
              <a:lnSpc>
                <a:spcPts val="4707"/>
              </a:lnSpc>
              <a:buFont typeface="Arial"/>
              <a:buChar char="•"/>
            </a:pPr>
            <a:r>
              <a:rPr lang="en-US" b="true" sz="33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Faturamento bruto: R$ 740.088,60 / ano</a:t>
            </a:r>
          </a:p>
          <a:p>
            <a:pPr algn="l" marL="726017" indent="-363008" lvl="1">
              <a:lnSpc>
                <a:spcPts val="4707"/>
              </a:lnSpc>
              <a:buFont typeface="Arial"/>
              <a:buChar char="•"/>
            </a:pPr>
            <a:r>
              <a:rPr lang="en-US" b="true" sz="33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 das mercadorias(CMV): R$ 333.039,87 (45%)</a:t>
            </a:r>
          </a:p>
          <a:p>
            <a:pPr algn="l" marL="726017" indent="-363008" lvl="1">
              <a:lnSpc>
                <a:spcPts val="4707"/>
              </a:lnSpc>
              <a:buFont typeface="Arial"/>
              <a:buChar char="•"/>
            </a:pPr>
            <a:r>
              <a:rPr lang="en-US" b="true" sz="33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Despesas fixas: R$88.810,60  (12%)</a:t>
            </a:r>
          </a:p>
          <a:p>
            <a:pPr algn="l" marL="726017" indent="-363008" lvl="1">
              <a:lnSpc>
                <a:spcPts val="4707"/>
              </a:lnSpc>
              <a:buFont typeface="Arial"/>
              <a:buChar char="•"/>
            </a:pPr>
            <a:r>
              <a:rPr lang="en-US" b="true" sz="33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Despesas variáveis: R$ 148.017,72 (20%)</a:t>
            </a:r>
          </a:p>
          <a:p>
            <a:pPr algn="l" marL="726017" indent="-363008" lvl="1">
              <a:lnSpc>
                <a:spcPts val="4707"/>
              </a:lnSpc>
              <a:buFont typeface="Arial"/>
              <a:buChar char="•"/>
            </a:pPr>
            <a:r>
              <a:rPr lang="en-US" b="true" sz="33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Lucro líquido: R$ 170.220,41 (23%)</a:t>
            </a:r>
          </a:p>
          <a:p>
            <a:pPr algn="l" marL="726017" indent="-363008" lvl="1">
              <a:lnSpc>
                <a:spcPts val="4707"/>
              </a:lnSpc>
              <a:buFont typeface="Arial"/>
              <a:buChar char="•"/>
            </a:pPr>
            <a:r>
              <a:rPr lang="en-US" b="true" sz="33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Empresa no Simples Nacional: impostos já embutidos  DAS.</a:t>
            </a:r>
          </a:p>
          <a:p>
            <a:pPr algn="ctr">
              <a:lnSpc>
                <a:spcPts val="477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166" y="1995465"/>
            <a:ext cx="15889134" cy="6296069"/>
          </a:xfrm>
          <a:custGeom>
            <a:avLst/>
            <a:gdLst/>
            <a:ahLst/>
            <a:cxnLst/>
            <a:rect r="r" b="b" t="t" l="l"/>
            <a:pathLst>
              <a:path h="6296069" w="15889134">
                <a:moveTo>
                  <a:pt x="0" y="0"/>
                </a:moveTo>
                <a:lnTo>
                  <a:pt x="15889134" y="0"/>
                </a:lnTo>
                <a:lnTo>
                  <a:pt x="15889134" y="6296070"/>
                </a:lnTo>
                <a:lnTo>
                  <a:pt x="0" y="6296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6529" y="933450"/>
            <a:ext cx="118549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🧰 Ferramentas-Chave do Projeto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8139" y="630011"/>
            <a:ext cx="10891721" cy="20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5"/>
              </a:lnSpc>
            </a:pPr>
            <a:r>
              <a:rPr lang="en-US" sz="529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Age</a:t>
            </a:r>
            <a:r>
              <a:rPr lang="en-US" b="true" sz="52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 1: Classificador Fiscal </a:t>
            </a:r>
          </a:p>
          <a:p>
            <a:pPr algn="ctr">
              <a:lnSpc>
                <a:spcPts val="921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92524" y="1790400"/>
            <a:ext cx="14102951" cy="917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444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📋 Funções principais:</a:t>
            </a:r>
          </a:p>
          <a:p>
            <a:pPr algn="ctr">
              <a:lnSpc>
                <a:spcPts val="6789"/>
              </a:lnSpc>
            </a:pPr>
          </a:p>
          <a:p>
            <a:pPr algn="just" marL="766367" indent="-383183" lvl="1">
              <a:lnSpc>
                <a:spcPts val="4969"/>
              </a:lnSpc>
              <a:buFont typeface="Arial"/>
              <a:buChar char="•"/>
            </a:pPr>
            <a:r>
              <a:rPr lang="en-US" b="true" sz="35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Verifica se os códigos fiscais estão corretos e atualizados conforme a legislação.</a:t>
            </a:r>
          </a:p>
          <a:p>
            <a:pPr algn="just">
              <a:lnSpc>
                <a:spcPts val="4969"/>
              </a:lnSpc>
            </a:pPr>
          </a:p>
          <a:p>
            <a:pPr algn="just" marL="766367" indent="-383183" lvl="1">
              <a:lnSpc>
                <a:spcPts val="4969"/>
              </a:lnSpc>
              <a:buFont typeface="Arial"/>
              <a:buChar char="•"/>
            </a:pPr>
            <a:r>
              <a:rPr lang="en-US" b="true" sz="35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Detecta erros de enquadramento tributário que podem gerar riscos fiscais ou perda de créditos.</a:t>
            </a:r>
          </a:p>
          <a:p>
            <a:pPr algn="just">
              <a:lnSpc>
                <a:spcPts val="4969"/>
              </a:lnSpc>
            </a:pPr>
          </a:p>
          <a:p>
            <a:pPr algn="l" marL="766367" indent="-383183" lvl="1">
              <a:lnSpc>
                <a:spcPts val="4969"/>
              </a:lnSpc>
              <a:buFont typeface="Arial"/>
              <a:buChar char="•"/>
            </a:pPr>
            <a:r>
              <a:rPr lang="en-US" b="true" sz="35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Gera gráficos e relatórios indicando onde há inconsistências e onde há oportunidades de otimização tributária.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</a:p>
          <a:p>
            <a:pPr algn="ctr">
              <a:lnSpc>
                <a:spcPts val="622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911" y="2901342"/>
            <a:ext cx="6377952" cy="6356958"/>
          </a:xfrm>
          <a:custGeom>
            <a:avLst/>
            <a:gdLst/>
            <a:ahLst/>
            <a:cxnLst/>
            <a:rect r="r" b="b" t="t" l="l"/>
            <a:pathLst>
              <a:path h="6356958" w="6377952">
                <a:moveTo>
                  <a:pt x="0" y="0"/>
                </a:moveTo>
                <a:lnTo>
                  <a:pt x="6377952" y="0"/>
                </a:lnTo>
                <a:lnTo>
                  <a:pt x="63779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" r="0" b="-1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2085" y="2901342"/>
            <a:ext cx="9824301" cy="4666543"/>
          </a:xfrm>
          <a:custGeom>
            <a:avLst/>
            <a:gdLst/>
            <a:ahLst/>
            <a:cxnLst/>
            <a:rect r="r" b="b" t="t" l="l"/>
            <a:pathLst>
              <a:path h="4666543" w="9824301">
                <a:moveTo>
                  <a:pt x="0" y="0"/>
                </a:moveTo>
                <a:lnTo>
                  <a:pt x="9824300" y="0"/>
                </a:lnTo>
                <a:lnTo>
                  <a:pt x="9824300" y="4666543"/>
                </a:lnTo>
                <a:lnTo>
                  <a:pt x="0" y="466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14592">
            <a:off x="7851940" y="8364907"/>
            <a:ext cx="2584120" cy="730014"/>
          </a:xfrm>
          <a:custGeom>
            <a:avLst/>
            <a:gdLst/>
            <a:ahLst/>
            <a:cxnLst/>
            <a:rect r="r" b="b" t="t" l="l"/>
            <a:pathLst>
              <a:path h="730014" w="2584120">
                <a:moveTo>
                  <a:pt x="0" y="0"/>
                </a:moveTo>
                <a:lnTo>
                  <a:pt x="2584120" y="0"/>
                </a:lnTo>
                <a:lnTo>
                  <a:pt x="2584120" y="730014"/>
                </a:lnTo>
                <a:lnTo>
                  <a:pt x="0" y="7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33419" y="661790"/>
            <a:ext cx="12221163" cy="327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604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Age</a:t>
            </a:r>
            <a:r>
              <a:rPr lang="en-US" b="true" sz="604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 1: Classificador Fiscal</a:t>
            </a:r>
          </a:p>
          <a:p>
            <a:pPr algn="ctr">
              <a:lnSpc>
                <a:spcPts val="7479"/>
              </a:lnSpc>
            </a:pPr>
            <a:r>
              <a:rPr lang="en-US" b="true" sz="534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534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Gráfico de Inconsistências</a:t>
            </a:r>
          </a:p>
          <a:p>
            <a:pPr algn="ctr">
              <a:lnSpc>
                <a:spcPts val="10513"/>
              </a:lnSpc>
            </a:pPr>
            <a:r>
              <a:rPr lang="en-US" b="true" sz="750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583" y="2644386"/>
            <a:ext cx="15160833" cy="6613914"/>
          </a:xfrm>
          <a:custGeom>
            <a:avLst/>
            <a:gdLst/>
            <a:ahLst/>
            <a:cxnLst/>
            <a:rect r="r" b="b" t="t" l="l"/>
            <a:pathLst>
              <a:path h="6613914" w="15160833">
                <a:moveTo>
                  <a:pt x="0" y="0"/>
                </a:moveTo>
                <a:lnTo>
                  <a:pt x="15160834" y="0"/>
                </a:lnTo>
                <a:lnTo>
                  <a:pt x="15160834" y="6613914"/>
                </a:lnTo>
                <a:lnTo>
                  <a:pt x="0" y="6613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3117" y="661790"/>
            <a:ext cx="12221766" cy="171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604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🧠 Age</a:t>
            </a:r>
            <a:r>
              <a:rPr lang="en-US" b="true" sz="604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 1: Classificador Fiscal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Análise e Recomendações 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DAG3Gz3qORU</dc:identifier>
  <dcterms:modified xsi:type="dcterms:W3CDTF">2011-08-01T06:04:30Z</dcterms:modified>
  <cp:revision>1</cp:revision>
  <dc:title> IA2A_Agentes_Inteligentes_Projeto_Final_Exército_de_um_Homem_só</dc:title>
</cp:coreProperties>
</file>